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ppt/charts/chart3.xml" ContentType="application/vnd.openxmlformats-officedocument.drawingml.chart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56" r:id="rId3"/>
    <p:sldId id="258" r:id="rId4"/>
    <p:sldId id="273" r:id="rId5"/>
    <p:sldId id="263" r:id="rId6"/>
    <p:sldId id="274" r:id="rId7"/>
    <p:sldId id="275" r:id="rId8"/>
    <p:sldId id="276" r:id="rId9"/>
    <p:sldId id="267" r:id="rId10"/>
    <p:sldId id="277" r:id="rId11"/>
    <p:sldId id="269" r:id="rId12"/>
    <p:sldId id="268" r:id="rId13"/>
    <p:sldId id="278" r:id="rId14"/>
    <p:sldId id="279" r:id="rId15"/>
    <p:sldId id="280" r:id="rId16"/>
    <p:sldId id="281" r:id="rId17"/>
    <p:sldId id="265" r:id="rId18"/>
    <p:sldId id="266" r:id="rId19"/>
    <p:sldId id="262" r:id="rId20"/>
    <p:sldId id="264" r:id="rId21"/>
    <p:sldId id="260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1D3A"/>
    <a:srgbClr val="ECF7F7"/>
    <a:srgbClr val="FFFCDF"/>
    <a:srgbClr val="886549"/>
    <a:srgbClr val="EAF4F7"/>
    <a:srgbClr val="CEE3E8"/>
    <a:srgbClr val="C6A7D0"/>
    <a:srgbClr val="EEE7DD"/>
    <a:srgbClr val="FEE6B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4.3316659413001238E-2"/>
          <c:y val="2.0815768196884674E-2"/>
          <c:w val="0.59919417742482961"/>
          <c:h val="0.894118103353113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МАОУ гимназия №40 им. Ю.А.Гагарина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52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МАОУ лицей № 10 г. Советска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  <c:pt idx="0">
                  <c:v>47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МАОУ гимназия №32 г. Калининград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Лист1!$D$2</c:f>
              <c:numCache>
                <c:formatCode>General</c:formatCode>
                <c:ptCount val="1"/>
                <c:pt idx="0">
                  <c:v>33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МАОУ СОШ №56 г. Калининград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Лист1!$E$2</c:f>
              <c:numCache>
                <c:formatCode>General</c:formatCode>
                <c:ptCount val="1"/>
                <c:pt idx="0">
                  <c:v>33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МОУ гимназия №7 г. Балтийск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Лист1!$F$2</c:f>
              <c:numCache>
                <c:formatCode>General</c:formatCode>
                <c:ptCount val="1"/>
                <c:pt idx="0">
                  <c:v>27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МБОУ СОШ г. Пионерский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Лист1!$G$2</c:f>
              <c:numCache>
                <c:formatCode>General</c:formatCode>
                <c:ptCount val="1"/>
                <c:pt idx="0">
                  <c:v>22</c:v>
                </c:pt>
              </c:numCache>
            </c:numRef>
          </c:val>
        </c:ser>
        <c:ser>
          <c:idx val="6"/>
          <c:order val="6"/>
          <c:tx>
            <c:strRef>
              <c:f>Лист1!$H$1</c:f>
              <c:strCache>
                <c:ptCount val="1"/>
                <c:pt idx="0">
                  <c:v>МАОУ СОШ №33 г. Калининград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Лист1!$H$2</c:f>
              <c:numCache>
                <c:formatCode>General</c:formatCode>
                <c:ptCount val="1"/>
                <c:pt idx="0">
                  <c:v>18</c:v>
                </c:pt>
              </c:numCache>
            </c:numRef>
          </c:val>
        </c:ser>
        <c:ser>
          <c:idx val="7"/>
          <c:order val="7"/>
          <c:tx>
            <c:strRef>
              <c:f>Лист1!$I$1</c:f>
              <c:strCache>
                <c:ptCount val="1"/>
                <c:pt idx="0">
                  <c:v>Прогимназия «Вектор»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Лист1!$I$2</c:f>
              <c:numCache>
                <c:formatCode>General</c:formatCode>
                <c:ptCount val="1"/>
                <c:pt idx="0">
                  <c:v>14</c:v>
                </c:pt>
              </c:numCache>
            </c:numRef>
          </c:val>
        </c:ser>
        <c:ser>
          <c:idx val="8"/>
          <c:order val="8"/>
          <c:tx>
            <c:strRef>
              <c:f>Лист1!$J$1</c:f>
              <c:strCache>
                <c:ptCount val="1"/>
                <c:pt idx="0">
                  <c:v>МАОУ Гимназия №1 г. Калининград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Лист1!$J$2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</c:ser>
        <c:ser>
          <c:idx val="9"/>
          <c:order val="9"/>
          <c:tx>
            <c:strRef>
              <c:f>Лист1!$K$1</c:f>
              <c:strCache>
                <c:ptCount val="1"/>
                <c:pt idx="0">
                  <c:v>МБОУ лицей №1г.Балтийска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Лист1!$K$2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</c:ser>
        <c:ser>
          <c:idx val="10"/>
          <c:order val="10"/>
          <c:tx>
            <c:strRef>
              <c:f>Лист1!$L$1</c:f>
              <c:strCache>
                <c:ptCount val="1"/>
                <c:pt idx="0">
                  <c:v>МАОУ гимназия №2 г. Черняховска </c:v>
                </c:pt>
              </c:strCache>
            </c:strRef>
          </c:tx>
          <c:invertIfNegative val="0"/>
          <c:cat>
            <c:strRef>
              <c:f>Лист1!$A$2</c:f>
              <c:strCache>
                <c:ptCount val="1"/>
                <c:pt idx="0">
                  <c:v>г.Калининград и Калининградская область</c:v>
                </c:pt>
              </c:strCache>
            </c:strRef>
          </c:cat>
          <c:val>
            <c:numRef>
              <c:f>Лист1!$L$2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5080896"/>
        <c:axId val="218514208"/>
        <c:axId val="0"/>
      </c:bar3DChart>
      <c:catAx>
        <c:axId val="50808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218514208"/>
        <c:crosses val="autoZero"/>
        <c:auto val="1"/>
        <c:lblAlgn val="ctr"/>
        <c:lblOffset val="100"/>
        <c:noMultiLvlLbl val="0"/>
      </c:catAx>
      <c:valAx>
        <c:axId val="218514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5080896"/>
        <c:crosses val="autoZero"/>
        <c:crossBetween val="between"/>
      </c:valAx>
    </c:plotArea>
    <c:legend>
      <c:legendPos val="r"/>
      <c:layout/>
      <c:overlay val="0"/>
      <c:txPr>
        <a:bodyPr/>
        <a:lstStyle/>
        <a:p>
          <a:pPr>
            <a:defRPr sz="18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.12464319677431625"/>
          <c:y val="0.13771814562050405"/>
          <c:w val="0.80727731864095498"/>
          <c:h val="0.7756046650545649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Кембриджские экзамены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Pt>
            <c:idx val="8"/>
            <c:bubble3D val="0"/>
            <c:spPr>
              <a:solidFill>
                <a:schemeClr val="accent3">
                  <a:lumMod val="60000"/>
                </a:schemeClr>
              </a:solidFill>
              <a:ln>
                <a:noFill/>
              </a:ln>
              <a:effectLst>
                <a:outerShdw blurRad="88900" sx="102000" sy="102000" algn="ctr" rotWithShape="0">
                  <a:prstClr val="black">
                    <a:alpha val="1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27000" h="127000"/>
                <a:bevelB w="127000" h="127000"/>
              </a:sp3d>
            </c:spPr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3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ru-RU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Лист1!$A$2:$A$10</c:f>
              <c:strCache>
                <c:ptCount val="9"/>
                <c:pt idx="0">
                  <c:v>YLE Starters</c:v>
                </c:pt>
                <c:pt idx="1">
                  <c:v>YLE Movers</c:v>
                </c:pt>
                <c:pt idx="2">
                  <c:v>YLE Flyers</c:v>
                </c:pt>
                <c:pt idx="3">
                  <c:v>KET for Schools</c:v>
                </c:pt>
                <c:pt idx="4">
                  <c:v>PET for Schools</c:v>
                </c:pt>
                <c:pt idx="5">
                  <c:v>FCE </c:v>
                </c:pt>
                <c:pt idx="6">
                  <c:v>TKT</c:v>
                </c:pt>
                <c:pt idx="7">
                  <c:v>KET </c:v>
                </c:pt>
                <c:pt idx="8">
                  <c:v>PET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18</c:v>
                </c:pt>
                <c:pt idx="1">
                  <c:v>111</c:v>
                </c:pt>
                <c:pt idx="2">
                  <c:v>22</c:v>
                </c:pt>
                <c:pt idx="3">
                  <c:v>95</c:v>
                </c:pt>
                <c:pt idx="4">
                  <c:v>33</c:v>
                </c:pt>
                <c:pt idx="5">
                  <c:v>33</c:v>
                </c:pt>
                <c:pt idx="6">
                  <c:v>28</c:v>
                </c:pt>
                <c:pt idx="7">
                  <c:v>14</c:v>
                </c:pt>
                <c:pt idx="8">
                  <c:v>6</c:v>
                </c:pt>
              </c:numCache>
            </c:numRef>
          </c:val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1"/>
    <c:plotArea>
      <c:layout>
        <c:manualLayout>
          <c:layoutTarget val="inner"/>
          <c:xMode val="edge"/>
          <c:yMode val="edge"/>
          <c:x val="7.3242176669996772E-2"/>
          <c:y val="1.9653883735894807E-3"/>
          <c:w val="0.82649739809723222"/>
          <c:h val="0.99803461162641061"/>
        </c:manualLayout>
      </c:layout>
      <c:doughnut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2000" b="1">
                      <a:solidFill>
                        <a:schemeClr val="bg1"/>
                      </a:solidFill>
                    </a:defRPr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2000"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3129435381930336E-2"/>
                  <c:y val="-1.1530399512454867E-2"/>
                </c:manualLayout>
              </c:layout>
              <c:tx>
                <c:rich>
                  <a:bodyPr/>
                  <a:lstStyle/>
                  <a:p>
                    <a:pPr>
                      <a:defRPr sz="2000" b="1"/>
                    </a:pPr>
                    <a:r>
                      <a:rPr lang="ru-RU" sz="2000" b="1" dirty="0"/>
                      <a:t>надежность</a:t>
                    </a:r>
                  </a:p>
                </c:rich>
              </c:tx>
              <c:spPr/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785330099085645"/>
                      <c:h val="0.14940515168263258"/>
                    </c:manualLayout>
                  </c15:layout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>
                    <a:defRPr sz="2000" b="1"/>
                  </a:pPr>
                  <a:endParaRPr lang="ru-RU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5355906652920171E-2"/>
                  <c:y val="-1.7295712756866331E-2"/>
                </c:manualLayout>
              </c:layout>
              <c:tx>
                <c:rich>
                  <a:bodyPr/>
                  <a:lstStyle/>
                  <a:p>
                    <a:fld id="{4DFCD4E9-2C7C-4F78-9A3D-5E8662C59A87}" type="CATEGORYNAME">
                      <a:rPr lang="ru-RU" sz="1600">
                        <a:solidFill>
                          <a:schemeClr val="bg1"/>
                        </a:solidFill>
                      </a:rPr>
                      <a:pPr/>
                      <a:t>[ИМЯ КАТЕГОРИИ]</a:t>
                    </a:fld>
                    <a:endParaRPr lang="ru-RU"/>
                  </a:p>
                </c:rich>
              </c:tx>
              <c:showLegendKey val="0"/>
              <c:showVal val="0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5131946591681242"/>
                      <c:h val="0.23383650211258253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showLegendKey val="0"/>
            <c:showVal val="0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Лист1!$A$2:$A$6</c:f>
              <c:strCache>
                <c:ptCount val="5"/>
                <c:pt idx="0">
                  <c:v>качество</c:v>
                </c:pt>
                <c:pt idx="1">
                  <c:v>престиж</c:v>
                </c:pt>
                <c:pt idx="2">
                  <c:v>надежность</c:v>
                </c:pt>
                <c:pt idx="3">
                  <c:v>внешняя оценка</c:v>
                </c:pt>
                <c:pt idx="4">
                  <c:v>международные сертификаты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  <c:pt idx="4">
                  <c:v>5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F3328E-C448-4CE4-8E17-19B156AD5A4D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3B5A16-7A37-49B4-A7A4-8AAFE9646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5785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90D716-0EE1-410A-B503-0ABA6560A363}" type="slidenum">
              <a:rPr lang="ru-RU"/>
              <a:pPr/>
              <a:t>9</a:t>
            </a:fld>
            <a:endParaRPr lang="ru-RU"/>
          </a:p>
        </p:txBody>
      </p:sp>
      <p:sp>
        <p:nvSpPr>
          <p:cNvPr id="389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79939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58A96A9-91E8-474D-B36E-EDF085A022F4}" type="slidenum">
              <a:rPr lang="ru-RU"/>
              <a:pPr/>
              <a:t>12</a:t>
            </a:fld>
            <a:endParaRPr lang="ru-RU"/>
          </a:p>
        </p:txBody>
      </p:sp>
      <p:sp>
        <p:nvSpPr>
          <p:cNvPr id="2662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cap="flat"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90055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103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6345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7412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2726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9558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2125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738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7366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0422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50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6746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2108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9299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0246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0091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6126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97617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48606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60754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14816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95009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977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9DFCC-E6AC-4887-97A3-5407881AF733}" type="datetimeFigureOut">
              <a:rPr lang="ru-RU" smtClean="0"/>
              <a:t>09.06.2015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999ED-8383-4113-BBCD-C07F78FB367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227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39DFCC-E6AC-4887-97A3-5407881AF733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09.06.2015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6999ED-8383-4113-BBCD-C07F78FB367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968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1214438"/>
            <a:ext cx="10163033" cy="2387600"/>
          </a:xfrm>
        </p:spPr>
        <p:txBody>
          <a:bodyPr>
            <a:normAutofit/>
          </a:bodyPr>
          <a:lstStyle/>
          <a:p>
            <a:r>
              <a:rPr lang="ru-RU" sz="5800" dirty="0" smtClean="0"/>
              <a:t>Программа </a:t>
            </a:r>
            <a:br>
              <a:rPr lang="ru-RU" sz="5800" dirty="0" smtClean="0"/>
            </a:br>
            <a:r>
              <a:rPr lang="ru-RU" sz="5800" dirty="0" smtClean="0"/>
              <a:t>«</a:t>
            </a:r>
            <a:r>
              <a:rPr lang="en-US" sz="5800" dirty="0" smtClean="0"/>
              <a:t>Cambridge English</a:t>
            </a:r>
            <a:r>
              <a:rPr lang="ru-RU" sz="5800" dirty="0" smtClean="0"/>
              <a:t>»:</a:t>
            </a:r>
            <a:endParaRPr lang="ru-RU" sz="5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800" dirty="0"/>
              <a:t>и</a:t>
            </a:r>
            <a:r>
              <a:rPr lang="ru-RU" sz="4800" dirty="0" smtClean="0"/>
              <a:t>тоги 2014 – 2015 учебного года</a:t>
            </a:r>
            <a:endParaRPr lang="ru-RU" sz="4800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43575"/>
            <a:ext cx="6667500" cy="11144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" t="3865" r="9595"/>
          <a:stretch/>
        </p:blipFill>
        <p:spPr>
          <a:xfrm>
            <a:off x="6196084" y="5786651"/>
            <a:ext cx="5991367" cy="107134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75" y="555310"/>
            <a:ext cx="2828925" cy="742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364855"/>
            <a:ext cx="2113898" cy="104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05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015" y="12192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Основные направления деятельности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6240" y="1447483"/>
            <a:ext cx="11308080" cy="3353117"/>
          </a:xfrm>
        </p:spPr>
        <p:txBody>
          <a:bodyPr>
            <a:norm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ru-RU" sz="3200" dirty="0" smtClean="0"/>
              <a:t>Организация и проведение международных Кембриджских экзаменов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3200" dirty="0" smtClean="0"/>
              <a:t>Повышение языковой компетенции в рамках подготовки к Кембриджским экзаменам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ru-RU" sz="3200" dirty="0" smtClean="0"/>
              <a:t>Реализация программы дополнительного образования </a:t>
            </a:r>
            <a:r>
              <a:rPr lang="en-US" sz="3200" i="1" dirty="0" smtClean="0"/>
              <a:t>Cambridge English</a:t>
            </a:r>
            <a:endParaRPr lang="ru-RU" sz="3200" i="1" dirty="0" smtClean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5400"/>
            <a:ext cx="8625840" cy="1752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8" r="-1"/>
          <a:stretch/>
        </p:blipFill>
        <p:spPr>
          <a:xfrm>
            <a:off x="6766560" y="5105400"/>
            <a:ext cx="5425440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12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1015" y="121920"/>
            <a:ext cx="10515600" cy="1325563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Основные направления деятельности</a:t>
            </a:r>
            <a:endParaRPr lang="ru-RU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5400"/>
            <a:ext cx="8625840" cy="17526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098" r="-1"/>
          <a:stretch/>
        </p:blipFill>
        <p:spPr>
          <a:xfrm>
            <a:off x="6766560" y="5105400"/>
            <a:ext cx="5425440" cy="1752600"/>
          </a:xfrm>
          <a:prstGeom prst="rect">
            <a:avLst/>
          </a:prstGeom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671015" y="1554163"/>
            <a:ext cx="10911385" cy="2743517"/>
          </a:xfrm>
        </p:spPr>
        <p:txBody>
          <a:bodyPr>
            <a:normAutofit fontScale="85000" lnSpcReduction="10000"/>
          </a:bodyPr>
          <a:lstStyle/>
          <a:p>
            <a:pPr marL="514350" indent="-514350" algn="just">
              <a:lnSpc>
                <a:spcPct val="110000"/>
              </a:lnSpc>
              <a:buFont typeface="+mj-lt"/>
              <a:buAutoNum type="arabicPeriod" startAt="4"/>
            </a:pPr>
            <a:r>
              <a:rPr lang="ru-RU" sz="3200" dirty="0" smtClean="0"/>
              <a:t>Интеграция </a:t>
            </a:r>
            <a:r>
              <a:rPr lang="ru-RU" sz="3200" dirty="0"/>
              <a:t>учебных пособий зарубежных издательств в </a:t>
            </a:r>
            <a:r>
              <a:rPr lang="ru-RU" sz="3200" dirty="0" smtClean="0"/>
              <a:t>основную программу обучения </a:t>
            </a:r>
            <a:endParaRPr lang="ru-RU" sz="3200" dirty="0" smtClean="0"/>
          </a:p>
          <a:p>
            <a:pPr marL="514350" indent="-514350" algn="just">
              <a:lnSpc>
                <a:spcPct val="110000"/>
              </a:lnSpc>
              <a:buFont typeface="+mj-lt"/>
              <a:buAutoNum type="arabicPeriod" startAt="4"/>
            </a:pPr>
            <a:r>
              <a:rPr lang="ru-RU" sz="3200" dirty="0" smtClean="0"/>
              <a:t>Внедрение </a:t>
            </a:r>
            <a:r>
              <a:rPr lang="ru-RU" sz="3200" dirty="0" err="1" smtClean="0"/>
              <a:t>межпредметного</a:t>
            </a:r>
            <a:r>
              <a:rPr lang="ru-RU" sz="3200" dirty="0" smtClean="0"/>
              <a:t> подхода </a:t>
            </a:r>
            <a:r>
              <a:rPr lang="ru-RU" sz="3200" dirty="0" smtClean="0"/>
              <a:t>в обучении английскому языку</a:t>
            </a:r>
          </a:p>
          <a:p>
            <a:pPr marL="514350" indent="-514350" algn="just">
              <a:lnSpc>
                <a:spcPct val="110000"/>
              </a:lnSpc>
              <a:buFont typeface="+mj-lt"/>
              <a:buAutoNum type="arabicPeriod" startAt="4"/>
            </a:pPr>
            <a:r>
              <a:rPr lang="ru-RU" sz="3200" dirty="0" smtClean="0"/>
              <a:t>Организация подготовки школьников </a:t>
            </a:r>
            <a:r>
              <a:rPr lang="ru-RU" sz="3200" dirty="0" smtClean="0"/>
              <a:t>к </a:t>
            </a:r>
            <a:r>
              <a:rPr lang="ru-RU" sz="3200" dirty="0" smtClean="0"/>
              <a:t>Всероссийской олимпиаде по английскому языку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247918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006" y="365125"/>
            <a:ext cx="9752463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Основные направления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деятельности: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результаты 2014-2015 учебного года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006" y="1811978"/>
            <a:ext cx="9752463" cy="4351338"/>
          </a:xfrm>
          <a:solidFill>
            <a:schemeClr val="bg1">
              <a:alpha val="53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ru-RU" sz="3200" dirty="0" smtClean="0"/>
              <a:t>Входное и итоговое тестирование в рамках программы </a:t>
            </a:r>
            <a:r>
              <a:rPr lang="en-US" sz="3200" dirty="0" smtClean="0"/>
              <a:t>Cambridge English</a:t>
            </a:r>
          </a:p>
          <a:p>
            <a:pPr algn="just">
              <a:lnSpc>
                <a:spcPct val="100000"/>
              </a:lnSpc>
            </a:pPr>
            <a:r>
              <a:rPr lang="en-US" sz="3200" dirty="0" smtClean="0"/>
              <a:t>Cambridge English Placement Test</a:t>
            </a:r>
            <a:endParaRPr lang="ru-RU" sz="3200" dirty="0" smtClean="0"/>
          </a:p>
          <a:p>
            <a:pPr algn="just">
              <a:lnSpc>
                <a:spcPct val="100000"/>
              </a:lnSpc>
            </a:pPr>
            <a:r>
              <a:rPr lang="ru-RU" sz="3200" dirty="0" smtClean="0"/>
              <a:t>Проведение областного мониторинга лингвистических площадок</a:t>
            </a:r>
          </a:p>
          <a:p>
            <a:pPr algn="just">
              <a:lnSpc>
                <a:spcPct val="100000"/>
              </a:lnSpc>
            </a:pPr>
            <a:r>
              <a:rPr lang="ru-RU" sz="3200" dirty="0" smtClean="0"/>
              <a:t>Организация олимпиады по английскому языку для младших школьников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07"/>
          <a:stretch/>
        </p:blipFill>
        <p:spPr>
          <a:xfrm>
            <a:off x="10485120" y="0"/>
            <a:ext cx="1706880" cy="684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48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EE7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7006" y="365125"/>
            <a:ext cx="9752463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chemeClr val="accent6">
                    <a:lumMod val="50000"/>
                  </a:schemeClr>
                </a:solidFill>
              </a:rPr>
              <a:t>Основные направления 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  <a:t>деятельности:</a:t>
            </a:r>
            <a:br>
              <a:rPr lang="ru-RU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</a:rPr>
              <a:t>результаты 2014-2015 учебного года</a:t>
            </a:r>
            <a:endParaRPr lang="ru-RU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006" y="2375858"/>
            <a:ext cx="9752463" cy="3110542"/>
          </a:xfrm>
          <a:solidFill>
            <a:schemeClr val="bg1">
              <a:alpha val="53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just">
              <a:lnSpc>
                <a:spcPct val="100000"/>
              </a:lnSpc>
            </a:pPr>
            <a:r>
              <a:rPr lang="ru-RU" sz="3200" dirty="0" smtClean="0"/>
              <a:t>Конкурс мультимедийных проектов</a:t>
            </a:r>
          </a:p>
          <a:p>
            <a:pPr algn="just">
              <a:lnSpc>
                <a:spcPct val="100000"/>
              </a:lnSpc>
            </a:pPr>
            <a:r>
              <a:rPr lang="ru-RU" sz="3200" dirty="0"/>
              <a:t>Методические семинары </a:t>
            </a:r>
            <a:r>
              <a:rPr lang="ru-RU" sz="3200" dirty="0" smtClean="0"/>
              <a:t>для преподавателей</a:t>
            </a:r>
          </a:p>
          <a:p>
            <a:pPr algn="just">
              <a:lnSpc>
                <a:spcPct val="100000"/>
              </a:lnSpc>
            </a:pPr>
            <a:r>
              <a:rPr lang="ru-RU" sz="3200" dirty="0" smtClean="0"/>
              <a:t>Выступления на родительских собраниях </a:t>
            </a:r>
          </a:p>
          <a:p>
            <a:pPr algn="just">
              <a:lnSpc>
                <a:spcPct val="100000"/>
              </a:lnSpc>
            </a:pPr>
            <a:r>
              <a:rPr lang="ru-RU" sz="3200" dirty="0" smtClean="0"/>
              <a:t>Оказание методической и консультативной поддержки преподавателям</a:t>
            </a:r>
            <a:endParaRPr lang="en-US" sz="3200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107"/>
          <a:stretch/>
        </p:blipFill>
        <p:spPr>
          <a:xfrm>
            <a:off x="10485120" y="0"/>
            <a:ext cx="1706880" cy="684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753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alpha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3545115"/>
              </p:ext>
            </p:extLst>
          </p:nvPr>
        </p:nvGraphicFramePr>
        <p:xfrm>
          <a:off x="630976" y="317138"/>
          <a:ext cx="10783784" cy="61332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641669"/>
                <a:gridCol w="1272243"/>
                <a:gridCol w="2018805"/>
                <a:gridCol w="2851067"/>
              </a:tblGrid>
              <a:tr h="551542">
                <a:tc>
                  <a:txBody>
                    <a:bodyPr/>
                    <a:lstStyle/>
                    <a:p>
                      <a:r>
                        <a:rPr lang="ru-RU" sz="2000" dirty="0" smtClean="0"/>
                        <a:t>Учебное заведение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dirty="0" smtClean="0"/>
                        <a:t>Учащиеся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Педагоги  АЯ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2000" dirty="0" smtClean="0"/>
                        <a:t>Педагоги-предметники</a:t>
                      </a:r>
                      <a:endParaRPr lang="ru-RU" sz="2000" dirty="0"/>
                    </a:p>
                  </a:txBody>
                  <a:tcPr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гимназия №40 им. Ю.А.Гагарина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52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ru-RU" sz="1600" b="1" dirty="0" smtClean="0">
                          <a:latin typeface="+mn-lt"/>
                          <a:ea typeface="Calibri"/>
                          <a:cs typeface="Times New Roman"/>
                        </a:rPr>
                        <a:t>МАОУ </a:t>
                      </a: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гимназия №32 г. Калининград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4 – </a:t>
                      </a: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В2</a:t>
                      </a:r>
                      <a:r>
                        <a:rPr lang="ru-RU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2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– TKT CLIL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МБОУ СОШ г. Пионерский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15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5 – </a:t>
                      </a: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В2</a:t>
                      </a:r>
                      <a:r>
                        <a:rPr lang="ru-RU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TKT YL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лицей № 10 г. Советска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45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–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B2</a:t>
                      </a:r>
                      <a:r>
                        <a:rPr lang="ru-RU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   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1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– B1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СОШ №56 г. Калининград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27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6 – B2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22975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МОУ гимназия №7 г. Балтийск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25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1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B2</a:t>
                      </a: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     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1 – TKT YL</a:t>
                      </a:r>
                      <a:endParaRPr lang="ru-RU" sz="16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СОШ №33 г. Калининград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13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1 - B2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latin typeface="+mn-lt"/>
                          <a:ea typeface="Calibri"/>
                          <a:cs typeface="Times New Roman"/>
                        </a:rPr>
                        <a:t>4 – A2</a:t>
                      </a: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МАОУООШ г. </a:t>
                      </a:r>
                      <a:r>
                        <a:rPr lang="ru-RU" sz="1600" b="1" dirty="0" smtClean="0">
                          <a:latin typeface="+mn-lt"/>
                          <a:ea typeface="Calibri"/>
                          <a:cs typeface="Times New Roman"/>
                        </a:rPr>
                        <a:t>Зеленоградск</a:t>
                      </a:r>
                      <a:endParaRPr lang="ru-RU" sz="16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11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–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FCE</a:t>
                      </a:r>
                      <a:r>
                        <a:rPr lang="ru-RU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  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2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– TKT CLIL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Гимназия №1 г. Калининград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10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– TKT YL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ГБОУ КО КШИ «АПКМК»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7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1 -  TKT CLIL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МБОУ лицей №1г.Балтийска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7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– TKT CLIL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1</a:t>
                      </a:r>
                      <a:r>
                        <a:rPr lang="en-US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A2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гимназия №2 г. Черняховска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2 – B2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3  –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A2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МАУ ШИЛИ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4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1 – B1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2 –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A2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МБОУ СОШ №4 с УИОП г.Советска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5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лицей №18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3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МБОУ СОШ пос.Знаменска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latin typeface="+mn-lt"/>
                          <a:ea typeface="Calibri"/>
                          <a:cs typeface="Times New Roman"/>
                        </a:rPr>
                        <a:t>1 – A2</a:t>
                      </a: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МАОУ СОШ №36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4 </a:t>
                      </a: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- TKT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МБОУ СОШ №1 г.Гурьевска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60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US" sz="1600" dirty="0" smtClean="0">
                          <a:latin typeface="+mn-lt"/>
                          <a:ea typeface="Calibri"/>
                          <a:cs typeface="Times New Roman"/>
                        </a:rPr>
                        <a:t>1 </a:t>
                      </a:r>
                      <a:r>
                        <a:rPr lang="ru-RU" sz="1600" dirty="0" smtClean="0">
                          <a:latin typeface="+mn-lt"/>
                          <a:ea typeface="Calibri"/>
                          <a:cs typeface="Times New Roman"/>
                        </a:rPr>
                        <a:t>– </a:t>
                      </a: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В2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982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b="1" dirty="0">
                          <a:latin typeface="+mn-lt"/>
                          <a:ea typeface="Calibri"/>
                          <a:cs typeface="Times New Roman"/>
                        </a:rPr>
                        <a:t>Лицей №5 Советск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+mn-lt"/>
                          <a:ea typeface="Calibri"/>
                          <a:cs typeface="Times New Roman"/>
                        </a:rPr>
                        <a:t>3 – </a:t>
                      </a:r>
                      <a:r>
                        <a:rPr lang="en-US" sz="1600" dirty="0">
                          <a:latin typeface="+mn-lt"/>
                          <a:ea typeface="Calibri"/>
                          <a:cs typeface="Times New Roman"/>
                        </a:rPr>
                        <a:t>B1</a:t>
                      </a: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4731" y="2529840"/>
            <a:ext cx="10570029" cy="1569720"/>
          </a:xfrm>
          <a:noFill/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/>
                <a:solidFill>
                  <a:schemeClr val="accent1">
                    <a:lumMod val="50000"/>
                  </a:schemeClr>
                </a:solidFill>
                <a:latin typeface="+mn-lt"/>
              </a:rPr>
              <a:t>Количество кандидатов на Кембриджские экзамены 2014-2015 учебном году</a:t>
            </a:r>
            <a:endParaRPr lang="ru-RU" sz="4000" b="1" dirty="0">
              <a:ln/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95747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1951" y="151371"/>
            <a:ext cx="10515600" cy="735734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Количество кандидатов на Кембриджские экзамены 2014-2015 </a:t>
            </a:r>
            <a:r>
              <a:rPr lang="ru-RU" sz="2800" b="1" dirty="0" err="1" smtClean="0">
                <a:solidFill>
                  <a:schemeClr val="accent1">
                    <a:lumMod val="50000"/>
                  </a:schemeClr>
                </a:solidFill>
              </a:rPr>
              <a:t>гг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47911682"/>
              </p:ext>
            </p:extLst>
          </p:nvPr>
        </p:nvGraphicFramePr>
        <p:xfrm>
          <a:off x="304682" y="887105"/>
          <a:ext cx="11566566" cy="5706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44291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698480" cy="1325563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Кембриджские экзамены: рейтинг 2014 -2015 учебного года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8686329"/>
              </p:ext>
            </p:extLst>
          </p:nvPr>
        </p:nvGraphicFramePr>
        <p:xfrm>
          <a:off x="838200" y="1825625"/>
          <a:ext cx="10515600" cy="47275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4841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41912" y="2802578"/>
            <a:ext cx="2430482" cy="163879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</p:pic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410632" y="192751"/>
            <a:ext cx="10716547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 smtClean="0">
                <a:solidFill>
                  <a:srgbClr val="953735"/>
                </a:solidFill>
              </a:rPr>
              <a:t>Официальные центры </a:t>
            </a:r>
            <a:r>
              <a:rPr lang="ru-RU" sz="3200" b="1" dirty="0">
                <a:solidFill>
                  <a:srgbClr val="953735"/>
                </a:solidFill>
              </a:rPr>
              <a:t>по </a:t>
            </a:r>
            <a:r>
              <a:rPr lang="ru-RU" sz="3200" b="1" dirty="0" smtClean="0">
                <a:solidFill>
                  <a:srgbClr val="953735"/>
                </a:solidFill>
              </a:rPr>
              <a:t>подготовке к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200" b="1" dirty="0" smtClean="0">
                <a:solidFill>
                  <a:srgbClr val="953735"/>
                </a:solidFill>
              </a:rPr>
              <a:t>Кембриджским экзаменам</a:t>
            </a:r>
            <a:endParaRPr lang="ru-RU" sz="3200" b="1" dirty="0">
              <a:solidFill>
                <a:srgbClr val="953735"/>
              </a:solidFill>
            </a:endParaRP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594663" y="1622129"/>
            <a:ext cx="6155377" cy="4487370"/>
          </a:xfrm>
          <a:prstGeom prst="rect">
            <a:avLst/>
          </a:prstGeom>
          <a:solidFill>
            <a:schemeClr val="accent1">
              <a:alpha val="15000"/>
            </a:schemeClr>
          </a:solidFill>
          <a:ln w="12700" cap="flat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marL="339725" indent="-339725" algn="just">
              <a:spcBef>
                <a:spcPts val="75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 dirty="0">
                <a:solidFill>
                  <a:srgbClr val="000000"/>
                </a:solidFill>
              </a:rPr>
              <a:t>Доступ к </a:t>
            </a:r>
            <a:r>
              <a:rPr lang="ru-RU" sz="2400" b="1" dirty="0">
                <a:solidFill>
                  <a:srgbClr val="000000"/>
                </a:solidFill>
              </a:rPr>
              <a:t>сайту подготовительных центров</a:t>
            </a:r>
            <a:r>
              <a:rPr lang="ru-RU" sz="2400" dirty="0">
                <a:solidFill>
                  <a:srgbClr val="000000"/>
                </a:solidFill>
              </a:rPr>
              <a:t>: образовательные материалы и готовые презентации для родителей и учеников, подписка на новостную рассылку, участие в </a:t>
            </a:r>
            <a:r>
              <a:rPr lang="ru-RU" sz="2400" dirty="0" err="1">
                <a:solidFill>
                  <a:srgbClr val="000000"/>
                </a:solidFill>
              </a:rPr>
              <a:t>вебинарах</a:t>
            </a:r>
            <a:r>
              <a:rPr lang="ru-RU" sz="2400" dirty="0">
                <a:solidFill>
                  <a:srgbClr val="000000"/>
                </a:solidFill>
              </a:rPr>
              <a:t>, просмотр результатов экзаменов;</a:t>
            </a:r>
          </a:p>
          <a:p>
            <a:pPr marL="339725" indent="-339725" algn="just">
              <a:spcBef>
                <a:spcPts val="75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 dirty="0">
                <a:solidFill>
                  <a:srgbClr val="000000"/>
                </a:solidFill>
              </a:rPr>
              <a:t>Получение </a:t>
            </a:r>
            <a:r>
              <a:rPr lang="ru-RU" sz="2400" b="1" dirty="0">
                <a:solidFill>
                  <a:srgbClr val="000000"/>
                </a:solidFill>
              </a:rPr>
              <a:t>сертификата подготовительного центра </a:t>
            </a:r>
            <a:r>
              <a:rPr lang="ru-RU" sz="2400" dirty="0">
                <a:solidFill>
                  <a:srgbClr val="000000"/>
                </a:solidFill>
              </a:rPr>
              <a:t>(от 25 кандидатов);</a:t>
            </a:r>
          </a:p>
          <a:p>
            <a:pPr marL="339725" indent="-339725" algn="just">
              <a:spcBef>
                <a:spcPts val="750"/>
              </a:spcBef>
              <a:buFont typeface="Arial" charset="0"/>
              <a:buChar char="•"/>
              <a:tabLst>
                <a:tab pos="339725" algn="l"/>
                <a:tab pos="787400" algn="l"/>
                <a:tab pos="1236663" algn="l"/>
                <a:tab pos="1685925" algn="l"/>
                <a:tab pos="2135188" algn="l"/>
                <a:tab pos="2584450" algn="l"/>
                <a:tab pos="3033713" algn="l"/>
                <a:tab pos="3482975" algn="l"/>
                <a:tab pos="3932238" algn="l"/>
                <a:tab pos="4381500" algn="l"/>
                <a:tab pos="4830763" algn="l"/>
                <a:tab pos="5280025" algn="l"/>
                <a:tab pos="5729288" algn="l"/>
                <a:tab pos="6178550" algn="l"/>
                <a:tab pos="6627813" algn="l"/>
                <a:tab pos="7077075" algn="l"/>
                <a:tab pos="7526338" algn="l"/>
                <a:tab pos="7975600" algn="l"/>
                <a:tab pos="8424863" algn="l"/>
                <a:tab pos="8874125" algn="l"/>
                <a:tab pos="9323388" algn="l"/>
              </a:tabLst>
            </a:pPr>
            <a:r>
              <a:rPr lang="ru-RU" sz="2400" dirty="0">
                <a:solidFill>
                  <a:srgbClr val="000000"/>
                </a:solidFill>
              </a:rPr>
              <a:t>Использование </a:t>
            </a:r>
            <a:r>
              <a:rPr lang="ru-RU" sz="2400" b="1" dirty="0">
                <a:solidFill>
                  <a:srgbClr val="000000"/>
                </a:solidFill>
              </a:rPr>
              <a:t>цифрового логотипа </a:t>
            </a:r>
            <a:r>
              <a:rPr lang="ru-RU" sz="2400" dirty="0">
                <a:solidFill>
                  <a:srgbClr val="000000"/>
                </a:solidFill>
              </a:rPr>
              <a:t>(от 100 кандидатов)</a:t>
            </a: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072079004"/>
              </p:ext>
            </p:extLst>
          </p:nvPr>
        </p:nvGraphicFramePr>
        <p:xfrm>
          <a:off x="0" y="1365662"/>
          <a:ext cx="5320145" cy="44057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47744096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D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28480" y="99711"/>
            <a:ext cx="7318410" cy="1325563"/>
          </a:xfr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/>
          <a:lstStyle/>
          <a:p>
            <a:pPr algn="ctr"/>
            <a:r>
              <a:rPr lang="ru-RU" b="1" dirty="0" smtClean="0">
                <a:solidFill>
                  <a:srgbClr val="AF1D3A"/>
                </a:solidFill>
              </a:rPr>
              <a:t>Подготовительные центры </a:t>
            </a:r>
            <a:endParaRPr lang="ru-RU" b="1" dirty="0">
              <a:solidFill>
                <a:srgbClr val="AF1D3A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6280" y="1349687"/>
            <a:ext cx="6385560" cy="1527175"/>
          </a:xfrm>
        </p:spPr>
        <p:txBody>
          <a:bodyPr>
            <a:normAutofit/>
          </a:bodyPr>
          <a:lstStyle/>
          <a:p>
            <a:r>
              <a:rPr lang="ru-RU" dirty="0"/>
              <a:t>МАОУ гимназия №32 г. Калининград</a:t>
            </a:r>
          </a:p>
          <a:p>
            <a:r>
              <a:rPr lang="ru-RU" dirty="0"/>
              <a:t>МАОУ гимназия №40 им. </a:t>
            </a:r>
            <a:r>
              <a:rPr lang="ru-RU" dirty="0" err="1"/>
              <a:t>Ю.А.Гагарина</a:t>
            </a:r>
            <a:r>
              <a:rPr lang="ru-RU" dirty="0"/>
              <a:t> </a:t>
            </a:r>
          </a:p>
          <a:p>
            <a:r>
              <a:rPr lang="ru-RU" dirty="0"/>
              <a:t>МБОУ СОШ г. Пионерский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972810" y="2390492"/>
            <a:ext cx="6096000" cy="202824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2800" b="1" dirty="0">
                <a:solidFill>
                  <a:srgbClr val="FF0000"/>
                </a:solidFill>
              </a:rPr>
              <a:t>Новые:</a:t>
            </a:r>
            <a:endParaRPr lang="ru-RU" sz="2800" dirty="0">
              <a:solidFill>
                <a:srgbClr val="FF0000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prstClr val="black"/>
                </a:solidFill>
              </a:rPr>
              <a:t>МАОУ лицей № 10 г. Советска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prstClr val="black"/>
                </a:solidFill>
              </a:rPr>
              <a:t>МАОУ СОШ №56 г. Калининград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prstClr val="black"/>
                </a:solidFill>
              </a:rPr>
              <a:t>МБОУ гимназия №7 г. Балтийск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16280" y="3998558"/>
            <a:ext cx="5486400" cy="19000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90000"/>
              </a:lnSpc>
              <a:spcBef>
                <a:spcPts val="1000"/>
              </a:spcBef>
            </a:pPr>
            <a:r>
              <a:rPr lang="ru-RU" sz="2800" b="1" dirty="0">
                <a:solidFill>
                  <a:srgbClr val="FF0000"/>
                </a:solidFill>
              </a:rPr>
              <a:t>В перспективе:</a:t>
            </a:r>
            <a:endParaRPr lang="ru-RU" sz="2800" dirty="0">
              <a:solidFill>
                <a:srgbClr val="FF0000"/>
              </a:solidFill>
            </a:endParaRP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prstClr val="black"/>
                </a:solidFill>
              </a:rPr>
              <a:t>МАОУ СОШ №33 г. Калининград </a:t>
            </a:r>
          </a:p>
          <a:p>
            <a:pPr marL="228600" lvl="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prstClr val="black"/>
                </a:solidFill>
              </a:rPr>
              <a:t>МАОУООШ г. Зеленоградск (Прогимназия «Вектор»)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68" r="-1"/>
          <a:stretch/>
        </p:blipFill>
        <p:spPr>
          <a:xfrm>
            <a:off x="6659880" y="4653973"/>
            <a:ext cx="5256530" cy="1905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573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AF4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Школы – официальные площадки </a:t>
            </a:r>
            <a:r>
              <a:rPr lang="ru-RU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проведения Кембриджских экзаменов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2040" y="1893094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3200" dirty="0"/>
              <a:t>МАОУ СОШ №56 г. Калининград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/>
              <a:t>МАОУ лицей № 10 г. Советска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/>
              <a:t>МАОУ гимназия №32 г. Калининград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/>
              <a:t>МАОУ гимназия №40 им. </a:t>
            </a:r>
            <a:r>
              <a:rPr lang="ru-RU" sz="3200" dirty="0" err="1"/>
              <a:t>Ю.А.Гагарина</a:t>
            </a:r>
            <a:r>
              <a:rPr lang="ru-RU" sz="3200" dirty="0"/>
              <a:t>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/>
              <a:t>МБОУ СОШ г. Пионерский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ru-RU" sz="3200" dirty="0"/>
              <a:t>МОУ гимназия №7 г. Балтийск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44889"/>
          <a:stretch/>
        </p:blipFill>
        <p:spPr>
          <a:xfrm>
            <a:off x="7374657" y="4412774"/>
            <a:ext cx="4099560" cy="15319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8" name="5-конечная звезда 7"/>
          <p:cNvSpPr/>
          <p:nvPr/>
        </p:nvSpPr>
        <p:spPr>
          <a:xfrm>
            <a:off x="640080" y="1893094"/>
            <a:ext cx="441960" cy="472440"/>
          </a:xfrm>
          <a:prstGeom prst="star5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2433003"/>
            <a:ext cx="499915" cy="53649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3040381"/>
            <a:ext cx="499915" cy="53649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085" y="3735109"/>
            <a:ext cx="499915" cy="536494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4412774"/>
            <a:ext cx="499915" cy="5364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823" y="4989770"/>
            <a:ext cx="499915" cy="536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446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ext Box 1"/>
          <p:cNvSpPr txBox="1">
            <a:spLocks noChangeArrowheads="1"/>
          </p:cNvSpPr>
          <p:nvPr/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3600" b="1" dirty="0" smtClean="0">
                <a:solidFill>
                  <a:srgbClr val="009900"/>
                </a:solidFill>
              </a:rPr>
              <a:t>Курсы </a:t>
            </a:r>
            <a:r>
              <a:rPr lang="ru-RU" sz="3600" b="1" dirty="0">
                <a:solidFill>
                  <a:srgbClr val="009900"/>
                </a:solidFill>
              </a:rPr>
              <a:t>повышения языковой </a:t>
            </a:r>
            <a:r>
              <a:rPr lang="ru-RU" sz="3600" b="1" dirty="0" smtClean="0">
                <a:solidFill>
                  <a:srgbClr val="009900"/>
                </a:solidFill>
              </a:rPr>
              <a:t>компетенции педагогов английского языка </a:t>
            </a:r>
            <a:endParaRPr lang="en-US" sz="4400" b="1" dirty="0">
              <a:solidFill>
                <a:srgbClr val="009900"/>
              </a:solidFill>
            </a:endParaRPr>
          </a:p>
        </p:txBody>
      </p:sp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09600" y="1600201"/>
            <a:ext cx="10972800" cy="1463039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/>
          <a:lstStyle/>
          <a:p>
            <a:pPr marL="215900" indent="-212725" algn="just">
              <a:lnSpc>
                <a:spcPct val="80000"/>
              </a:lnSpc>
              <a:spcBef>
                <a:spcPts val="575"/>
              </a:spcBef>
              <a:buClrTx/>
              <a:buSzPct val="45000"/>
              <a:buFontTx/>
              <a:buNone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ru-RU" sz="2800" b="1" u="sng" dirty="0">
                <a:solidFill>
                  <a:srgbClr val="00B050"/>
                </a:solidFill>
              </a:rPr>
              <a:t>Цель:</a:t>
            </a:r>
            <a:r>
              <a:rPr lang="ru-RU" sz="2800" b="1" dirty="0">
                <a:solidFill>
                  <a:srgbClr val="00B050"/>
                </a:solidFill>
              </a:rPr>
              <a:t> </a:t>
            </a:r>
            <a:r>
              <a:rPr lang="ru-RU" sz="2800" i="1" dirty="0">
                <a:solidFill>
                  <a:srgbClr val="000000"/>
                </a:solidFill>
              </a:rPr>
              <a:t>выявление и повышение языковой компетенции педагогов английского языка, совершенствование учебно-воспитательного процесса и повышение качества образования иностранного языка в </a:t>
            </a:r>
            <a:r>
              <a:rPr lang="ru-RU" sz="2800" i="1" dirty="0" smtClean="0">
                <a:solidFill>
                  <a:srgbClr val="000000"/>
                </a:solidFill>
              </a:rPr>
              <a:t>школах</a:t>
            </a:r>
          </a:p>
          <a:p>
            <a:pPr marL="214313" indent="-212725">
              <a:lnSpc>
                <a:spcPct val="80000"/>
              </a:lnSpc>
              <a:spcBef>
                <a:spcPts val="500"/>
              </a:spcBef>
              <a:buClrTx/>
              <a:buFontTx/>
              <a:buNone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endParaRPr lang="ru-RU" sz="2000" dirty="0">
              <a:solidFill>
                <a:srgbClr val="0099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9600" y="3190902"/>
            <a:ext cx="10972800" cy="3115084"/>
          </a:xfrm>
          <a:prstGeom prst="rect">
            <a:avLst/>
          </a:prstGeom>
          <a:solidFill>
            <a:schemeClr val="tx1">
              <a:lumMod val="50000"/>
              <a:lumOff val="50000"/>
              <a:alpha val="20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12725" indent="-209550" algn="just">
              <a:lnSpc>
                <a:spcPct val="80000"/>
              </a:lnSpc>
              <a:spcBef>
                <a:spcPts val="500"/>
              </a:spcBef>
              <a:buClr>
                <a:srgbClr val="009900"/>
              </a:buClr>
              <a:buSzPct val="45000"/>
              <a:buFont typeface="Courier New" pitchFamily="49" charset="0"/>
              <a:buChar char="o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ru-RU" sz="2800" dirty="0" smtClean="0">
                <a:solidFill>
                  <a:srgbClr val="009900"/>
                </a:solidFill>
              </a:rPr>
              <a:t>Входное </a:t>
            </a:r>
            <a:r>
              <a:rPr lang="ru-RU" sz="2800" dirty="0">
                <a:solidFill>
                  <a:srgbClr val="009900"/>
                </a:solidFill>
              </a:rPr>
              <a:t>тестирование на определение языкового уровня </a:t>
            </a:r>
            <a:r>
              <a:rPr lang="ru-RU" sz="2800" dirty="0" err="1">
                <a:solidFill>
                  <a:srgbClr val="009900"/>
                </a:solidFill>
              </a:rPr>
              <a:t>Cambridge</a:t>
            </a:r>
            <a:r>
              <a:rPr lang="ru-RU" sz="2800" dirty="0">
                <a:solidFill>
                  <a:srgbClr val="009900"/>
                </a:solidFill>
              </a:rPr>
              <a:t> </a:t>
            </a:r>
            <a:r>
              <a:rPr lang="ru-RU" sz="2800" dirty="0" err="1">
                <a:solidFill>
                  <a:srgbClr val="009900"/>
                </a:solidFill>
              </a:rPr>
              <a:t>English</a:t>
            </a:r>
            <a:r>
              <a:rPr lang="ru-RU" sz="2800" dirty="0">
                <a:solidFill>
                  <a:srgbClr val="009900"/>
                </a:solidFill>
              </a:rPr>
              <a:t> </a:t>
            </a:r>
            <a:r>
              <a:rPr lang="ru-RU" sz="2800" dirty="0" err="1">
                <a:solidFill>
                  <a:srgbClr val="009900"/>
                </a:solidFill>
              </a:rPr>
              <a:t>Placement</a:t>
            </a:r>
            <a:r>
              <a:rPr lang="ru-RU" sz="2800" dirty="0">
                <a:solidFill>
                  <a:srgbClr val="009900"/>
                </a:solidFill>
              </a:rPr>
              <a:t> </a:t>
            </a:r>
            <a:r>
              <a:rPr lang="ru-RU" sz="2800" dirty="0" err="1">
                <a:solidFill>
                  <a:srgbClr val="009900"/>
                </a:solidFill>
              </a:rPr>
              <a:t>Test</a:t>
            </a:r>
            <a:r>
              <a:rPr lang="ru-RU" sz="2800" dirty="0">
                <a:solidFill>
                  <a:srgbClr val="009900"/>
                </a:solidFill>
              </a:rPr>
              <a:t>.</a:t>
            </a:r>
          </a:p>
          <a:p>
            <a:pPr marL="212725" indent="-209550" algn="just">
              <a:lnSpc>
                <a:spcPct val="80000"/>
              </a:lnSpc>
              <a:spcBef>
                <a:spcPts val="500"/>
              </a:spcBef>
              <a:buClr>
                <a:srgbClr val="009900"/>
              </a:buClr>
              <a:buSzPct val="45000"/>
              <a:buFont typeface="Courier New" pitchFamily="49" charset="0"/>
              <a:buChar char="o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ru-RU" sz="2800" dirty="0">
                <a:solidFill>
                  <a:srgbClr val="009900"/>
                </a:solidFill>
              </a:rPr>
              <a:t>Курс практических занятий по подготовке к международным кембриджским экзаменам FCE (уровень В2) и </a:t>
            </a:r>
            <a:r>
              <a:rPr lang="en-US" sz="2800" dirty="0">
                <a:solidFill>
                  <a:srgbClr val="009900"/>
                </a:solidFill>
              </a:rPr>
              <a:t>CAE (</a:t>
            </a:r>
            <a:r>
              <a:rPr lang="ru-RU" sz="2800" dirty="0">
                <a:solidFill>
                  <a:srgbClr val="009900"/>
                </a:solidFill>
              </a:rPr>
              <a:t>уровень С1</a:t>
            </a:r>
            <a:r>
              <a:rPr lang="en-US" sz="2800" dirty="0">
                <a:solidFill>
                  <a:srgbClr val="009900"/>
                </a:solidFill>
              </a:rPr>
              <a:t>)</a:t>
            </a:r>
            <a:endParaRPr lang="ru-RU" sz="2800" dirty="0">
              <a:solidFill>
                <a:srgbClr val="009900"/>
              </a:solidFill>
            </a:endParaRPr>
          </a:p>
          <a:p>
            <a:pPr marL="212725" indent="-209550" algn="just">
              <a:lnSpc>
                <a:spcPct val="80000"/>
              </a:lnSpc>
              <a:spcBef>
                <a:spcPts val="500"/>
              </a:spcBef>
              <a:buClr>
                <a:srgbClr val="009900"/>
              </a:buClr>
              <a:buSzPct val="45000"/>
              <a:buFont typeface="Courier New" pitchFamily="49" charset="0"/>
              <a:buChar char="o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ru-RU" sz="2800" dirty="0">
                <a:solidFill>
                  <a:srgbClr val="009900"/>
                </a:solidFill>
              </a:rPr>
              <a:t>Пробное тестирование</a:t>
            </a:r>
          </a:p>
          <a:p>
            <a:pPr marL="212725" indent="-209550" algn="just">
              <a:lnSpc>
                <a:spcPct val="80000"/>
              </a:lnSpc>
              <a:spcBef>
                <a:spcPts val="500"/>
              </a:spcBef>
              <a:buClr>
                <a:srgbClr val="009900"/>
              </a:buClr>
              <a:buSzPct val="45000"/>
              <a:buFont typeface="Courier New" pitchFamily="49" charset="0"/>
              <a:buChar char="o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ru-RU" sz="2800" dirty="0">
                <a:solidFill>
                  <a:srgbClr val="009900"/>
                </a:solidFill>
              </a:rPr>
              <a:t>Сдача экзамена и получение сертификата </a:t>
            </a:r>
            <a:r>
              <a:rPr lang="ru-RU" sz="2800" dirty="0" err="1">
                <a:solidFill>
                  <a:srgbClr val="009900"/>
                </a:solidFill>
              </a:rPr>
              <a:t>Cambridge</a:t>
            </a:r>
            <a:r>
              <a:rPr lang="ru-RU" sz="2800" dirty="0">
                <a:solidFill>
                  <a:srgbClr val="009900"/>
                </a:solidFill>
              </a:rPr>
              <a:t> </a:t>
            </a:r>
            <a:r>
              <a:rPr lang="ru-RU" sz="2800" dirty="0" err="1">
                <a:solidFill>
                  <a:srgbClr val="009900"/>
                </a:solidFill>
              </a:rPr>
              <a:t>English</a:t>
            </a:r>
            <a:r>
              <a:rPr lang="ru-RU" sz="2800" dirty="0">
                <a:solidFill>
                  <a:srgbClr val="009900"/>
                </a:solidFill>
              </a:rPr>
              <a:t> </a:t>
            </a:r>
            <a:r>
              <a:rPr lang="ru-RU" sz="2800" dirty="0" err="1">
                <a:solidFill>
                  <a:srgbClr val="009900"/>
                </a:solidFill>
              </a:rPr>
              <a:t>Language</a:t>
            </a:r>
            <a:r>
              <a:rPr lang="ru-RU" sz="2800" dirty="0">
                <a:solidFill>
                  <a:srgbClr val="009900"/>
                </a:solidFill>
              </a:rPr>
              <a:t> </a:t>
            </a:r>
            <a:r>
              <a:rPr lang="ru-RU" sz="2800" dirty="0" err="1">
                <a:solidFill>
                  <a:srgbClr val="009900"/>
                </a:solidFill>
              </a:rPr>
              <a:t>Assessment</a:t>
            </a:r>
            <a:endParaRPr lang="ru-RU" sz="2800" dirty="0">
              <a:solidFill>
                <a:srgbClr val="009900"/>
              </a:solidFill>
            </a:endParaRPr>
          </a:p>
          <a:p>
            <a:pPr marL="212725" indent="-209550" algn="just">
              <a:lnSpc>
                <a:spcPct val="80000"/>
              </a:lnSpc>
              <a:spcBef>
                <a:spcPts val="500"/>
              </a:spcBef>
              <a:buClr>
                <a:srgbClr val="009900"/>
              </a:buClr>
              <a:buSzPct val="45000"/>
              <a:buFont typeface="Courier New" pitchFamily="49" charset="0"/>
              <a:buChar char="o"/>
              <a:tabLst>
                <a:tab pos="215900" algn="l"/>
                <a:tab pos="663575" algn="l"/>
                <a:tab pos="1112838" algn="l"/>
                <a:tab pos="1562100" algn="l"/>
                <a:tab pos="2011363" algn="l"/>
                <a:tab pos="2460625" algn="l"/>
                <a:tab pos="2909888" algn="l"/>
                <a:tab pos="3359150" algn="l"/>
                <a:tab pos="3808413" algn="l"/>
                <a:tab pos="4257675" algn="l"/>
                <a:tab pos="4706938" algn="l"/>
                <a:tab pos="5156200" algn="l"/>
                <a:tab pos="5605463" algn="l"/>
                <a:tab pos="6054725" algn="l"/>
                <a:tab pos="6503988" algn="l"/>
                <a:tab pos="6953250" algn="l"/>
                <a:tab pos="7402513" algn="l"/>
                <a:tab pos="7851775" algn="l"/>
                <a:tab pos="8301038" algn="l"/>
                <a:tab pos="8750300" algn="l"/>
                <a:tab pos="9199563" algn="l"/>
              </a:tabLst>
            </a:pPr>
            <a:r>
              <a:rPr lang="ru-RU" sz="2800" dirty="0">
                <a:solidFill>
                  <a:srgbClr val="009900"/>
                </a:solidFill>
              </a:rPr>
              <a:t>Подбор и обеспечение учебной литературой для подготовки</a:t>
            </a:r>
          </a:p>
        </p:txBody>
      </p:sp>
    </p:spTree>
    <p:extLst>
      <p:ext uri="{BB962C8B-B14F-4D97-AF65-F5344CB8AC3E}">
        <p14:creationId xmlns:p14="http://schemas.microsoft.com/office/powerpoint/2010/main" val="417660672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7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727" y="0"/>
            <a:ext cx="11614245" cy="1325563"/>
          </a:xfrm>
        </p:spPr>
        <p:txBody>
          <a:bodyPr>
            <a:norm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</a:rPr>
              <a:t>Сайт Кембриджского ресурсного центра</a:t>
            </a:r>
            <a:r>
              <a:rPr lang="en-US" sz="4000" b="1" dirty="0" smtClean="0">
                <a:solidFill>
                  <a:srgbClr val="FF0000"/>
                </a:solidFill>
              </a:rPr>
              <a:t>: </a:t>
            </a:r>
            <a:br>
              <a:rPr lang="en-US" sz="4000" b="1" dirty="0" smtClean="0">
                <a:solidFill>
                  <a:srgbClr val="FF0000"/>
                </a:solidFill>
              </a:rPr>
            </a:br>
            <a:r>
              <a:rPr lang="en-US" sz="4000" b="1" u="sng" dirty="0" smtClean="0">
                <a:solidFill>
                  <a:srgbClr val="0000FF"/>
                </a:solidFill>
              </a:rPr>
              <a:t>www.cambridgecentre.ru</a:t>
            </a:r>
            <a:endParaRPr lang="ru-RU" sz="4000" b="1" u="sng" dirty="0">
              <a:solidFill>
                <a:srgbClr val="0000FF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/>
          <a:srcRect l="13636" t="7975" r="14503" b="5831"/>
          <a:stretch/>
        </p:blipFill>
        <p:spPr>
          <a:xfrm>
            <a:off x="2097599" y="1401288"/>
            <a:ext cx="7489560" cy="5050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328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719" y="182881"/>
            <a:ext cx="10195560" cy="118872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AF1D3A"/>
                </a:solidFill>
              </a:rPr>
              <a:t>Учебные пособия зарубежных издательств</a:t>
            </a:r>
            <a:endParaRPr lang="ru-RU" b="1" dirty="0">
              <a:solidFill>
                <a:srgbClr val="AF1D3A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/>
          <a:srcRect l="1" r="-2423" b="21300"/>
          <a:stretch/>
        </p:blipFill>
        <p:spPr>
          <a:xfrm>
            <a:off x="931719" y="2157714"/>
            <a:ext cx="5170981" cy="3110646"/>
          </a:xfrm>
          <a:prstGeom prst="rect">
            <a:avLst/>
          </a:prstGeom>
        </p:spPr>
      </p:pic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1219330" y="1504482"/>
            <a:ext cx="3278420" cy="8391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Начальная школа</a:t>
            </a:r>
            <a:endParaRPr lang="en-US" b="1" dirty="0">
              <a:solidFill>
                <a:srgbClr val="0070C0"/>
              </a:solidFill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7132450" y="1529481"/>
            <a:ext cx="3278420" cy="839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rgbClr val="0070C0"/>
                </a:solidFill>
              </a:rPr>
              <a:t>Средняя школа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989" y="2157714"/>
            <a:ext cx="1547370" cy="21749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1898" y="2526468"/>
            <a:ext cx="1496904" cy="212061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78" y="2763580"/>
            <a:ext cx="1458130" cy="204138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8" name="Объект 2"/>
          <p:cNvSpPr txBox="1">
            <a:spLocks/>
          </p:cNvSpPr>
          <p:nvPr/>
        </p:nvSpPr>
        <p:spPr>
          <a:xfrm>
            <a:off x="7284850" y="1681881"/>
            <a:ext cx="3278420" cy="839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rgbClr val="0070C0"/>
                </a:solidFill>
              </a:rPr>
              <a:t>Средняя школа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717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1719" y="182881"/>
            <a:ext cx="10195560" cy="118872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AF1D3A"/>
                </a:solidFill>
              </a:rPr>
              <a:t>Учебные пособия зарубежных издательств</a:t>
            </a:r>
            <a:endParaRPr lang="ru-RU" b="1" dirty="0">
              <a:solidFill>
                <a:srgbClr val="AF1D3A"/>
              </a:solidFill>
            </a:endParaRPr>
          </a:p>
        </p:txBody>
      </p:sp>
      <p:sp>
        <p:nvSpPr>
          <p:cNvPr id="11" name="Объект 2"/>
          <p:cNvSpPr txBox="1">
            <a:spLocks/>
          </p:cNvSpPr>
          <p:nvPr/>
        </p:nvSpPr>
        <p:spPr>
          <a:xfrm>
            <a:off x="6858000" y="1486500"/>
            <a:ext cx="4190870" cy="839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smtClean="0">
                <a:solidFill>
                  <a:srgbClr val="0070C0"/>
                </a:solidFill>
              </a:rPr>
              <a:t>Средняя/старшая школа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0" y="2429548"/>
            <a:ext cx="4269279" cy="295082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7705" y="2717222"/>
            <a:ext cx="1879872" cy="266315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39" y="2429548"/>
            <a:ext cx="2082936" cy="29508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1719" y="2245815"/>
            <a:ext cx="2082936" cy="295082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Объект 2"/>
          <p:cNvSpPr>
            <a:spLocks noGrp="1"/>
          </p:cNvSpPr>
          <p:nvPr>
            <p:ph idx="1"/>
          </p:nvPr>
        </p:nvSpPr>
        <p:spPr>
          <a:xfrm>
            <a:off x="1826970" y="1498574"/>
            <a:ext cx="3278420" cy="8391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70C0"/>
                </a:solidFill>
              </a:rPr>
              <a:t>Средняя школа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1018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98229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rgbClr val="7030A0"/>
                </a:solidFill>
              </a:rPr>
              <a:t>CLIL – Content and Language Integrated Learning (</a:t>
            </a:r>
            <a:r>
              <a:rPr lang="ru-RU" sz="4000" b="1" i="1" dirty="0" smtClean="0">
                <a:solidFill>
                  <a:srgbClr val="7030A0"/>
                </a:solidFill>
              </a:rPr>
              <a:t>Интегрированное обучение </a:t>
            </a:r>
            <a:r>
              <a:rPr lang="en-US" sz="4000" b="1" i="1" dirty="0" smtClean="0">
                <a:solidFill>
                  <a:srgbClr val="7030A0"/>
                </a:solidFill>
              </a:rPr>
              <a:t/>
            </a:r>
            <a:br>
              <a:rPr lang="en-US" sz="4000" b="1" i="1" dirty="0" smtClean="0">
                <a:solidFill>
                  <a:srgbClr val="7030A0"/>
                </a:solidFill>
              </a:rPr>
            </a:br>
            <a:r>
              <a:rPr lang="ru-RU" sz="4000" b="1" i="1" dirty="0" smtClean="0">
                <a:solidFill>
                  <a:srgbClr val="7030A0"/>
                </a:solidFill>
              </a:rPr>
              <a:t>иностранному языку и предмету</a:t>
            </a:r>
            <a:r>
              <a:rPr lang="en-US" sz="4000" b="1" dirty="0" smtClean="0">
                <a:solidFill>
                  <a:srgbClr val="7030A0"/>
                </a:solidFill>
              </a:rPr>
              <a:t>)</a:t>
            </a:r>
            <a:endParaRPr lang="ru-RU" sz="4000" b="1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02140" y="2605133"/>
            <a:ext cx="9998122" cy="355159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smtClean="0"/>
              <a:t>Модель реализации </a:t>
            </a:r>
            <a:r>
              <a:rPr lang="en-US" dirty="0" smtClean="0"/>
              <a:t>CLIL-</a:t>
            </a:r>
            <a:r>
              <a:rPr lang="ru-RU" dirty="0" smtClean="0"/>
              <a:t>подхода</a:t>
            </a:r>
            <a:r>
              <a:rPr lang="en-US" dirty="0" smtClean="0"/>
              <a:t> </a:t>
            </a:r>
            <a:r>
              <a:rPr lang="ru-RU" dirty="0" smtClean="0"/>
              <a:t>в учебной программе по английскому языку:</a:t>
            </a:r>
            <a:endParaRPr lang="en-US" sz="1400" dirty="0" smtClean="0"/>
          </a:p>
          <a:p>
            <a:pPr marL="0" indent="0" algn="ctr">
              <a:buNone/>
            </a:pPr>
            <a:r>
              <a:rPr lang="en-US" b="1" dirty="0" smtClean="0"/>
              <a:t>Hard</a:t>
            </a:r>
          </a:p>
          <a:p>
            <a:pPr marL="0" indent="0" algn="ctr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b="1" dirty="0" smtClean="0"/>
              <a:t>Modular</a:t>
            </a:r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b="1" dirty="0" smtClean="0"/>
              <a:t>Soft</a:t>
            </a:r>
            <a:endParaRPr lang="en-US" b="1" dirty="0"/>
          </a:p>
        </p:txBody>
      </p:sp>
      <p:cxnSp>
        <p:nvCxnSpPr>
          <p:cNvPr id="5" name="Прямая со стрелкой 4"/>
          <p:cNvCxnSpPr/>
          <p:nvPr/>
        </p:nvCxnSpPr>
        <p:spPr>
          <a:xfrm flipV="1">
            <a:off x="6201201" y="3957850"/>
            <a:ext cx="0" cy="532262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6201201" y="4926840"/>
            <a:ext cx="0" cy="58685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2724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8640" y="213360"/>
            <a:ext cx="11338560" cy="156972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</a:rPr>
              <a:t>Учебные пособия зарубежных издательств</a:t>
            </a:r>
            <a:br>
              <a:rPr lang="ru-RU" b="1" dirty="0" smtClean="0">
                <a:solidFill>
                  <a:srgbClr val="C00000"/>
                </a:solidFill>
              </a:rPr>
            </a:br>
            <a:r>
              <a:rPr lang="ru-RU" b="1" dirty="0" smtClean="0">
                <a:solidFill>
                  <a:srgbClr val="C00000"/>
                </a:solidFill>
              </a:rPr>
              <a:t>для реализации </a:t>
            </a:r>
            <a:r>
              <a:rPr lang="en-US" b="1" dirty="0" smtClean="0">
                <a:solidFill>
                  <a:srgbClr val="C00000"/>
                </a:solidFill>
              </a:rPr>
              <a:t>CLIL-</a:t>
            </a:r>
            <a:r>
              <a:rPr lang="ru-RU" b="1" dirty="0" smtClean="0">
                <a:solidFill>
                  <a:srgbClr val="C00000"/>
                </a:solidFill>
              </a:rPr>
              <a:t>подхода в учебном процессе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036" y="2143196"/>
            <a:ext cx="5257067" cy="323402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760" y="2287274"/>
            <a:ext cx="4811290" cy="2959792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564646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789920" cy="157285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solidFill>
                  <a:srgbClr val="0070C0"/>
                </a:solidFill>
              </a:rPr>
              <a:t>Подготовка школьников </a:t>
            </a:r>
            <a:r>
              <a:rPr lang="ru-RU" b="1" dirty="0" smtClean="0">
                <a:solidFill>
                  <a:srgbClr val="0070C0"/>
                </a:solidFill>
              </a:rPr>
              <a:t>ко </a:t>
            </a:r>
            <a:r>
              <a:rPr lang="ru-RU" b="1" dirty="0">
                <a:solidFill>
                  <a:srgbClr val="0070C0"/>
                </a:solidFill>
              </a:rPr>
              <a:t>Всероссийской олимпиаде по английскому языку</a:t>
            </a:r>
            <a:br>
              <a:rPr lang="ru-RU" b="1" dirty="0">
                <a:solidFill>
                  <a:srgbClr val="0070C0"/>
                </a:solidFill>
              </a:rPr>
            </a:b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61160"/>
            <a:ext cx="10500360" cy="4922519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400" dirty="0" smtClean="0"/>
              <a:t>Цель – выявление школьников с углубленными знаниями по английскому языку, творчески одаренные.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Задача – формирование коммуникативной компетенции.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Выделяют 4 вида речевой деятельности: рецептивные и продуктивные, тем самым программа олимпиады включают в себя 5 конкурсов: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Конкурс понимания устного текста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Конкурс понимания письменного текста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Конкурс устой речи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Конкурс письменной речи</a:t>
            </a:r>
          </a:p>
          <a:p>
            <a:pPr>
              <a:lnSpc>
                <a:spcPct val="100000"/>
              </a:lnSpc>
            </a:pPr>
            <a:r>
              <a:rPr lang="ru-RU" sz="2400" dirty="0" smtClean="0"/>
              <a:t>Лексико-грамматический тест (Всероссийская олимпиада)</a:t>
            </a:r>
          </a:p>
        </p:txBody>
      </p:sp>
    </p:spTree>
    <p:extLst>
      <p:ext uri="{BB962C8B-B14F-4D97-AF65-F5344CB8AC3E}">
        <p14:creationId xmlns:p14="http://schemas.microsoft.com/office/powerpoint/2010/main" val="2332902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Овал 26"/>
          <p:cNvSpPr/>
          <p:nvPr/>
        </p:nvSpPr>
        <p:spPr>
          <a:xfrm>
            <a:off x="3882786" y="5274063"/>
            <a:ext cx="4333166" cy="1294163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4558349" y="4135013"/>
            <a:ext cx="2879678" cy="914659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380929" y="2830311"/>
            <a:ext cx="3234519" cy="1089891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3835019" y="1415035"/>
            <a:ext cx="4183038" cy="1063901"/>
          </a:xfrm>
          <a:prstGeom prst="ellipse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0389" y="10398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b="1" dirty="0">
                <a:solidFill>
                  <a:srgbClr val="0070C0"/>
                </a:solidFill>
              </a:rPr>
              <a:t>Подготовка школьников </a:t>
            </a:r>
            <a:r>
              <a:rPr lang="ru-RU" sz="3600" b="1" dirty="0" smtClean="0">
                <a:solidFill>
                  <a:srgbClr val="0070C0"/>
                </a:solidFill>
              </a:rPr>
              <a:t>к</a:t>
            </a:r>
            <a:r>
              <a:rPr lang="ru-RU" sz="3600" b="1" dirty="0">
                <a:solidFill>
                  <a:srgbClr val="0070C0"/>
                </a:solidFill>
              </a:rPr>
              <a:t>о</a:t>
            </a:r>
            <a:r>
              <a:rPr lang="ru-RU" sz="3600" b="1" dirty="0" smtClean="0">
                <a:solidFill>
                  <a:srgbClr val="0070C0"/>
                </a:solidFill>
              </a:rPr>
              <a:t> </a:t>
            </a:r>
            <a:r>
              <a:rPr lang="ru-RU" sz="3600" b="1" dirty="0">
                <a:solidFill>
                  <a:srgbClr val="0070C0"/>
                </a:solidFill>
              </a:rPr>
              <a:t>Всероссийской олимпиаде по английскому языку</a:t>
            </a:r>
            <a:endParaRPr lang="ru-RU" sz="4000" b="1" dirty="0">
              <a:solidFill>
                <a:srgbClr val="0070C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82786" y="1605484"/>
            <a:ext cx="41352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/>
              <a:t>Учитель английского языка с уровнем владения ИЯ </a:t>
            </a:r>
            <a:r>
              <a:rPr lang="ru-RU" sz="2400" b="1" dirty="0" smtClean="0">
                <a:solidFill>
                  <a:srgbClr val="FF0000"/>
                </a:solidFill>
              </a:rPr>
              <a:t>С1</a:t>
            </a:r>
            <a:endParaRPr lang="ru-RU" sz="2400" b="1" dirty="0">
              <a:solidFill>
                <a:srgbClr val="FF0000"/>
              </a:solidFill>
            </a:endParaRPr>
          </a:p>
        </p:txBody>
      </p:sp>
      <p:cxnSp>
        <p:nvCxnSpPr>
          <p:cNvPr id="8" name="Прямая со стрелкой 7"/>
          <p:cNvCxnSpPr>
            <a:endCxn id="10" idx="0"/>
          </p:cNvCxnSpPr>
          <p:nvPr/>
        </p:nvCxnSpPr>
        <p:spPr>
          <a:xfrm>
            <a:off x="5998188" y="2478936"/>
            <a:ext cx="1" cy="35137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213744" y="3052090"/>
            <a:ext cx="35688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Проведение </a:t>
            </a:r>
            <a:r>
              <a:rPr lang="en-US" dirty="0" smtClean="0"/>
              <a:t>Placement Test</a:t>
            </a:r>
          </a:p>
          <a:p>
            <a:pPr algn="ctr"/>
            <a:r>
              <a:rPr lang="ru-RU" dirty="0"/>
              <a:t>с</a:t>
            </a:r>
            <a:r>
              <a:rPr lang="ru-RU" dirty="0" smtClean="0"/>
              <a:t>реди учащихся 9,10 классов</a:t>
            </a:r>
            <a:endParaRPr lang="ru-RU" dirty="0"/>
          </a:p>
        </p:txBody>
      </p:sp>
      <p:cxnSp>
        <p:nvCxnSpPr>
          <p:cNvPr id="13" name="Прямая со стрелкой 12"/>
          <p:cNvCxnSpPr>
            <a:stCxn id="10" idx="4"/>
          </p:cNvCxnSpPr>
          <p:nvPr/>
        </p:nvCxnSpPr>
        <p:spPr>
          <a:xfrm flipH="1">
            <a:off x="5998188" y="3920202"/>
            <a:ext cx="1" cy="23990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408224" y="4260337"/>
            <a:ext cx="3179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Формирование групп учащихся уровней </a:t>
            </a:r>
            <a:r>
              <a:rPr lang="ru-RU" b="1" dirty="0" smtClean="0">
                <a:solidFill>
                  <a:srgbClr val="FF0000"/>
                </a:solidFill>
              </a:rPr>
              <a:t>В2</a:t>
            </a:r>
            <a:r>
              <a:rPr lang="ru-RU" dirty="0" smtClean="0"/>
              <a:t> и </a:t>
            </a:r>
            <a:r>
              <a:rPr lang="ru-RU" b="1" dirty="0" smtClean="0">
                <a:solidFill>
                  <a:srgbClr val="FF0000"/>
                </a:solidFill>
              </a:rPr>
              <a:t>С1</a:t>
            </a:r>
            <a:endParaRPr lang="ru-RU" b="1" dirty="0">
              <a:solidFill>
                <a:srgbClr val="FF0000"/>
              </a:solidFill>
            </a:endParaRPr>
          </a:p>
        </p:txBody>
      </p:sp>
      <p:cxnSp>
        <p:nvCxnSpPr>
          <p:cNvPr id="25" name="Прямая со стрелкой 24"/>
          <p:cNvCxnSpPr>
            <a:stCxn id="15" idx="4"/>
          </p:cNvCxnSpPr>
          <p:nvPr/>
        </p:nvCxnSpPr>
        <p:spPr>
          <a:xfrm>
            <a:off x="5998188" y="5049672"/>
            <a:ext cx="0" cy="19106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3985146" y="5547824"/>
            <a:ext cx="423080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Выявление одарённых детей с уровнем владения АЯ </a:t>
            </a:r>
            <a:r>
              <a:rPr lang="ru-RU" b="1" dirty="0" smtClean="0">
                <a:solidFill>
                  <a:srgbClr val="FF0000"/>
                </a:solidFill>
              </a:rPr>
              <a:t>С1</a:t>
            </a:r>
            <a:r>
              <a:rPr lang="ru-RU" dirty="0" smtClean="0"/>
              <a:t> и обучение их по специальной программе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479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84" y="365125"/>
            <a:ext cx="9492623" cy="6492875"/>
          </a:xfrm>
        </p:spPr>
      </p:pic>
    </p:spTree>
    <p:extLst>
      <p:ext uri="{BB962C8B-B14F-4D97-AF65-F5344CB8AC3E}">
        <p14:creationId xmlns:p14="http://schemas.microsoft.com/office/powerpoint/2010/main" val="1403776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421</TotalTime>
  <Words>762</Words>
  <Application>Microsoft Office PowerPoint</Application>
  <PresentationFormat>Широкоэкранный</PresentationFormat>
  <Paragraphs>158</Paragraphs>
  <Slides>20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Courier New</vt:lpstr>
      <vt:lpstr>Times New Roman</vt:lpstr>
      <vt:lpstr>Тема Office</vt:lpstr>
      <vt:lpstr>1_Тема Office</vt:lpstr>
      <vt:lpstr>Программа  «Cambridge English»:</vt:lpstr>
      <vt:lpstr>Основные направления деятельности</vt:lpstr>
      <vt:lpstr>Основные направления деятельности</vt:lpstr>
      <vt:lpstr>Основные направления деятельности: результаты 2014-2015 учебного года</vt:lpstr>
      <vt:lpstr>Основные направления деятельности: результаты 2014-2015 учебного года</vt:lpstr>
      <vt:lpstr>Количество кандидатов на Кембриджские экзамены 2014-2015 учебном году</vt:lpstr>
      <vt:lpstr>Количество кандидатов на Кембриджские экзамены 2014-2015 гг</vt:lpstr>
      <vt:lpstr>Кембриджские экзамены: рейтинг 2014 -2015 учебного года</vt:lpstr>
      <vt:lpstr>Презентация PowerPoint</vt:lpstr>
      <vt:lpstr>Подготовительные центры </vt:lpstr>
      <vt:lpstr>Школы – официальные площадки проведения Кембриджских экзаменов</vt:lpstr>
      <vt:lpstr>Презентация PowerPoint</vt:lpstr>
      <vt:lpstr>Сайт Кембриджского ресурсного центра:  www.cambridgecentre.ru</vt:lpstr>
      <vt:lpstr>Учебные пособия зарубежных издательств</vt:lpstr>
      <vt:lpstr>Учебные пособия зарубежных издательств</vt:lpstr>
      <vt:lpstr>CLIL – Content and Language Integrated Learning (Интегрированное обучение  иностранному языку и предмету)</vt:lpstr>
      <vt:lpstr>Учебные пособия зарубежных издательств для реализации CLIL-подхода в учебном процессе</vt:lpstr>
      <vt:lpstr>Подготовка школьников ко Всероссийской олимпиаде по английскому языку </vt:lpstr>
      <vt:lpstr>Подготовка школьников ко Всероссийской олимпиаде по английскому языку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 «Cambridge English»:</dc:title>
  <dc:creator>User2</dc:creator>
  <cp:lastModifiedBy>Ekaterina Bulatova</cp:lastModifiedBy>
  <cp:revision>36</cp:revision>
  <dcterms:created xsi:type="dcterms:W3CDTF">2015-05-29T11:43:24Z</dcterms:created>
  <dcterms:modified xsi:type="dcterms:W3CDTF">2015-06-09T09:18:02Z</dcterms:modified>
</cp:coreProperties>
</file>